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9" d="100"/>
          <a:sy n="109" d="100"/>
        </p:scale>
        <p:origin x="61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2306C7-BD70-47C9-9EE1-4B1206B2F06C}" type="datetimeFigureOut">
              <a:rPr lang="en-IN" smtClean="0"/>
              <a:t>20-03-2024</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9449FCD-9D1D-4C50-8C50-C8A60EC0175A}" type="slidenum">
              <a:rPr lang="en-IN" smtClean="0"/>
              <a:t>‹#›</a:t>
            </a:fld>
            <a:endParaRPr lang="en-IN"/>
          </a:p>
        </p:txBody>
      </p:sp>
    </p:spTree>
    <p:extLst>
      <p:ext uri="{BB962C8B-B14F-4D97-AF65-F5344CB8AC3E}">
        <p14:creationId xmlns:p14="http://schemas.microsoft.com/office/powerpoint/2010/main" val="2817061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306C7-BD70-47C9-9EE1-4B1206B2F06C}" type="datetimeFigureOut">
              <a:rPr lang="en-IN" smtClean="0"/>
              <a:t>20-03-2024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449FCD-9D1D-4C50-8C50-C8A60EC0175A}" type="slidenum">
              <a:rPr lang="en-IN" smtClean="0"/>
              <a:t>‹#›</a:t>
            </a:fld>
            <a:endParaRPr lang="en-IN"/>
          </a:p>
        </p:txBody>
      </p:sp>
    </p:spTree>
    <p:extLst>
      <p:ext uri="{BB962C8B-B14F-4D97-AF65-F5344CB8AC3E}">
        <p14:creationId xmlns:p14="http://schemas.microsoft.com/office/powerpoint/2010/main" val="1539565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306C7-BD70-47C9-9EE1-4B1206B2F06C}" type="datetimeFigureOut">
              <a:rPr lang="en-IN" smtClean="0"/>
              <a:t>20-03-2024</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449FCD-9D1D-4C50-8C50-C8A60EC0175A}"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91446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62306C7-BD70-47C9-9EE1-4B1206B2F06C}" type="datetimeFigureOut">
              <a:rPr lang="en-IN" smtClean="0"/>
              <a:t>20-03-2024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449FCD-9D1D-4C50-8C50-C8A60EC0175A}" type="slidenum">
              <a:rPr lang="en-IN" smtClean="0"/>
              <a:t>‹#›</a:t>
            </a:fld>
            <a:endParaRPr lang="en-IN"/>
          </a:p>
        </p:txBody>
      </p:sp>
    </p:spTree>
    <p:extLst>
      <p:ext uri="{BB962C8B-B14F-4D97-AF65-F5344CB8AC3E}">
        <p14:creationId xmlns:p14="http://schemas.microsoft.com/office/powerpoint/2010/main" val="1522975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62306C7-BD70-47C9-9EE1-4B1206B2F06C}" type="datetimeFigureOut">
              <a:rPr lang="en-IN" smtClean="0"/>
              <a:t>20-03-2024</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449FCD-9D1D-4C50-8C50-C8A60EC0175A}"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9815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62306C7-BD70-47C9-9EE1-4B1206B2F06C}" type="datetimeFigureOut">
              <a:rPr lang="en-IN" smtClean="0"/>
              <a:t>20-03-2024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449FCD-9D1D-4C50-8C50-C8A60EC0175A}" type="slidenum">
              <a:rPr lang="en-IN" smtClean="0"/>
              <a:t>‹#›</a:t>
            </a:fld>
            <a:endParaRPr lang="en-IN"/>
          </a:p>
        </p:txBody>
      </p:sp>
    </p:spTree>
    <p:extLst>
      <p:ext uri="{BB962C8B-B14F-4D97-AF65-F5344CB8AC3E}">
        <p14:creationId xmlns:p14="http://schemas.microsoft.com/office/powerpoint/2010/main" val="3877367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306C7-BD70-47C9-9EE1-4B1206B2F06C}" type="datetimeFigureOut">
              <a:rPr lang="en-IN" smtClean="0"/>
              <a:t>20-03-2024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449FCD-9D1D-4C50-8C50-C8A60EC0175A}" type="slidenum">
              <a:rPr lang="en-IN" smtClean="0"/>
              <a:t>‹#›</a:t>
            </a:fld>
            <a:endParaRPr lang="en-IN"/>
          </a:p>
        </p:txBody>
      </p:sp>
    </p:spTree>
    <p:extLst>
      <p:ext uri="{BB962C8B-B14F-4D97-AF65-F5344CB8AC3E}">
        <p14:creationId xmlns:p14="http://schemas.microsoft.com/office/powerpoint/2010/main" val="2996753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306C7-BD70-47C9-9EE1-4B1206B2F06C}" type="datetimeFigureOut">
              <a:rPr lang="en-IN" smtClean="0"/>
              <a:t>20-03-2024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449FCD-9D1D-4C50-8C50-C8A60EC0175A}" type="slidenum">
              <a:rPr lang="en-IN" smtClean="0"/>
              <a:t>‹#›</a:t>
            </a:fld>
            <a:endParaRPr lang="en-IN"/>
          </a:p>
        </p:txBody>
      </p:sp>
    </p:spTree>
    <p:extLst>
      <p:ext uri="{BB962C8B-B14F-4D97-AF65-F5344CB8AC3E}">
        <p14:creationId xmlns:p14="http://schemas.microsoft.com/office/powerpoint/2010/main" val="2176040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306C7-BD70-47C9-9EE1-4B1206B2F06C}" type="datetimeFigureOut">
              <a:rPr lang="en-IN" smtClean="0"/>
              <a:t>20-03-2024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449FCD-9D1D-4C50-8C50-C8A60EC0175A}" type="slidenum">
              <a:rPr lang="en-IN" smtClean="0"/>
              <a:t>‹#›</a:t>
            </a:fld>
            <a:endParaRPr lang="en-IN"/>
          </a:p>
        </p:txBody>
      </p:sp>
    </p:spTree>
    <p:extLst>
      <p:ext uri="{BB962C8B-B14F-4D97-AF65-F5344CB8AC3E}">
        <p14:creationId xmlns:p14="http://schemas.microsoft.com/office/powerpoint/2010/main" val="381729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306C7-BD70-47C9-9EE1-4B1206B2F06C}" type="datetimeFigureOut">
              <a:rPr lang="en-IN" smtClean="0"/>
              <a:t>20-03-2024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449FCD-9D1D-4C50-8C50-C8A60EC0175A}" type="slidenum">
              <a:rPr lang="en-IN" smtClean="0"/>
              <a:t>‹#›</a:t>
            </a:fld>
            <a:endParaRPr lang="en-IN"/>
          </a:p>
        </p:txBody>
      </p:sp>
    </p:spTree>
    <p:extLst>
      <p:ext uri="{BB962C8B-B14F-4D97-AF65-F5344CB8AC3E}">
        <p14:creationId xmlns:p14="http://schemas.microsoft.com/office/powerpoint/2010/main" val="878381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2306C7-BD70-47C9-9EE1-4B1206B2F06C}" type="datetimeFigureOut">
              <a:rPr lang="en-IN" smtClean="0"/>
              <a:t>20-03-2024</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9449FCD-9D1D-4C50-8C50-C8A60EC0175A}" type="slidenum">
              <a:rPr lang="en-IN" smtClean="0"/>
              <a:t>‹#›</a:t>
            </a:fld>
            <a:endParaRPr lang="en-IN"/>
          </a:p>
        </p:txBody>
      </p:sp>
    </p:spTree>
    <p:extLst>
      <p:ext uri="{BB962C8B-B14F-4D97-AF65-F5344CB8AC3E}">
        <p14:creationId xmlns:p14="http://schemas.microsoft.com/office/powerpoint/2010/main" val="939034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2306C7-BD70-47C9-9EE1-4B1206B2F06C}" type="datetimeFigureOut">
              <a:rPr lang="en-IN" smtClean="0"/>
              <a:t>20-03-2024</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9449FCD-9D1D-4C50-8C50-C8A60EC0175A}" type="slidenum">
              <a:rPr lang="en-IN" smtClean="0"/>
              <a:t>‹#›</a:t>
            </a:fld>
            <a:endParaRPr lang="en-IN"/>
          </a:p>
        </p:txBody>
      </p:sp>
    </p:spTree>
    <p:extLst>
      <p:ext uri="{BB962C8B-B14F-4D97-AF65-F5344CB8AC3E}">
        <p14:creationId xmlns:p14="http://schemas.microsoft.com/office/powerpoint/2010/main" val="22867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2306C7-BD70-47C9-9EE1-4B1206B2F06C}" type="datetimeFigureOut">
              <a:rPr lang="en-IN" smtClean="0"/>
              <a:t>20-03-2024</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9449FCD-9D1D-4C50-8C50-C8A60EC0175A}" type="slidenum">
              <a:rPr lang="en-IN" smtClean="0"/>
              <a:t>‹#›</a:t>
            </a:fld>
            <a:endParaRPr lang="en-IN"/>
          </a:p>
        </p:txBody>
      </p:sp>
    </p:spTree>
    <p:extLst>
      <p:ext uri="{BB962C8B-B14F-4D97-AF65-F5344CB8AC3E}">
        <p14:creationId xmlns:p14="http://schemas.microsoft.com/office/powerpoint/2010/main" val="1839764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306C7-BD70-47C9-9EE1-4B1206B2F06C}" type="datetimeFigureOut">
              <a:rPr lang="en-IN" smtClean="0"/>
              <a:t>20-03-2024</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9449FCD-9D1D-4C50-8C50-C8A60EC0175A}" type="slidenum">
              <a:rPr lang="en-IN" smtClean="0"/>
              <a:t>‹#›</a:t>
            </a:fld>
            <a:endParaRPr lang="en-IN"/>
          </a:p>
        </p:txBody>
      </p:sp>
    </p:spTree>
    <p:extLst>
      <p:ext uri="{BB962C8B-B14F-4D97-AF65-F5344CB8AC3E}">
        <p14:creationId xmlns:p14="http://schemas.microsoft.com/office/powerpoint/2010/main" val="64581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2306C7-BD70-47C9-9EE1-4B1206B2F06C}" type="datetimeFigureOut">
              <a:rPr lang="en-IN" smtClean="0"/>
              <a:t>20-03-2024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9449FCD-9D1D-4C50-8C50-C8A60EC0175A}" type="slidenum">
              <a:rPr lang="en-IN" smtClean="0"/>
              <a:t>‹#›</a:t>
            </a:fld>
            <a:endParaRPr lang="en-IN"/>
          </a:p>
        </p:txBody>
      </p:sp>
    </p:spTree>
    <p:extLst>
      <p:ext uri="{BB962C8B-B14F-4D97-AF65-F5344CB8AC3E}">
        <p14:creationId xmlns:p14="http://schemas.microsoft.com/office/powerpoint/2010/main" val="902200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2306C7-BD70-47C9-9EE1-4B1206B2F06C}" type="datetimeFigureOut">
              <a:rPr lang="en-IN" smtClean="0"/>
              <a:t>20-03-2024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449FCD-9D1D-4C50-8C50-C8A60EC0175A}" type="slidenum">
              <a:rPr lang="en-IN" smtClean="0"/>
              <a:t>‹#›</a:t>
            </a:fld>
            <a:endParaRPr lang="en-IN"/>
          </a:p>
        </p:txBody>
      </p:sp>
    </p:spTree>
    <p:extLst>
      <p:ext uri="{BB962C8B-B14F-4D97-AF65-F5344CB8AC3E}">
        <p14:creationId xmlns:p14="http://schemas.microsoft.com/office/powerpoint/2010/main" val="3834313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62306C7-BD70-47C9-9EE1-4B1206B2F06C}" type="datetimeFigureOut">
              <a:rPr lang="en-IN" smtClean="0"/>
              <a:t>20-03-2024</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9449FCD-9D1D-4C50-8C50-C8A60EC0175A}" type="slidenum">
              <a:rPr lang="en-IN" smtClean="0"/>
              <a:t>‹#›</a:t>
            </a:fld>
            <a:endParaRPr lang="en-IN"/>
          </a:p>
        </p:txBody>
      </p:sp>
    </p:spTree>
    <p:extLst>
      <p:ext uri="{BB962C8B-B14F-4D97-AF65-F5344CB8AC3E}">
        <p14:creationId xmlns:p14="http://schemas.microsoft.com/office/powerpoint/2010/main" val="2815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eerjas70@gmai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7B49F-8F9D-65A3-7946-02E6E8E073C0}"/>
              </a:ext>
            </a:extLst>
          </p:cNvPr>
          <p:cNvSpPr>
            <a:spLocks noGrp="1"/>
          </p:cNvSpPr>
          <p:nvPr>
            <p:ph type="ctrTitle"/>
          </p:nvPr>
        </p:nvSpPr>
        <p:spPr>
          <a:xfrm>
            <a:off x="1524000" y="829733"/>
            <a:ext cx="9144000" cy="685800"/>
          </a:xfrm>
        </p:spPr>
        <p:txBody>
          <a:bodyPr>
            <a:normAutofit fontScale="90000"/>
          </a:bodyPr>
          <a:lstStyle/>
          <a:p>
            <a:pPr algn="ctr"/>
            <a:r>
              <a:rPr lang="en-IN" sz="4000" b="1" dirty="0">
                <a:latin typeface="Times New Roman" panose="02020603050405020304" pitchFamily="18" charset="0"/>
                <a:cs typeface="Times New Roman" panose="02020603050405020304" pitchFamily="18" charset="0"/>
              </a:rPr>
              <a:t>Admission Brochure</a:t>
            </a:r>
          </a:p>
        </p:txBody>
      </p:sp>
      <p:sp>
        <p:nvSpPr>
          <p:cNvPr id="3" name="Subtitle 2">
            <a:extLst>
              <a:ext uri="{FF2B5EF4-FFF2-40B4-BE49-F238E27FC236}">
                <a16:creationId xmlns:a16="http://schemas.microsoft.com/office/drawing/2014/main" id="{2675FBFF-FC7C-0746-D677-C9573D551912}"/>
              </a:ext>
            </a:extLst>
          </p:cNvPr>
          <p:cNvSpPr>
            <a:spLocks noGrp="1"/>
          </p:cNvSpPr>
          <p:nvPr>
            <p:ph type="subTitle" idx="1"/>
          </p:nvPr>
        </p:nvSpPr>
        <p:spPr>
          <a:xfrm>
            <a:off x="1524000" y="1625601"/>
            <a:ext cx="9144000" cy="4783666"/>
          </a:xfrm>
        </p:spPr>
        <p:txBody>
          <a:bodyPr>
            <a:normAutofit fontScale="47500" lnSpcReduction="20000"/>
          </a:bodyPr>
          <a:lstStyle/>
          <a:p>
            <a:r>
              <a:rPr lang="en-IN" sz="3300" b="1" dirty="0">
                <a:latin typeface="Times New Roman" panose="02020603050405020304" pitchFamily="18" charset="0"/>
                <a:cs typeface="Times New Roman" panose="02020603050405020304" pitchFamily="18" charset="0"/>
              </a:rPr>
              <a:t>B.Sc. Biological Sciences (Hons.)</a:t>
            </a:r>
          </a:p>
          <a:p>
            <a:pPr algn="just"/>
            <a:r>
              <a:rPr lang="en-US" sz="2500" b="1" i="0" dirty="0">
                <a:solidFill>
                  <a:srgbClr val="212529"/>
                </a:solidFill>
                <a:effectLst/>
                <a:latin typeface="Times New Roman" panose="02020603050405020304" pitchFamily="18" charset="0"/>
                <a:cs typeface="Times New Roman" panose="02020603050405020304" pitchFamily="18" charset="0"/>
              </a:rPr>
              <a:t>About the Program</a:t>
            </a:r>
            <a:r>
              <a:rPr lang="en-US" sz="2500" b="0" i="0" dirty="0">
                <a:solidFill>
                  <a:srgbClr val="212529"/>
                </a:solidFill>
                <a:effectLst/>
                <a:latin typeface="Times New Roman" panose="02020603050405020304" pitchFamily="18" charset="0"/>
                <a:cs typeface="Times New Roman" panose="02020603050405020304" pitchFamily="18" charset="0"/>
              </a:rPr>
              <a:t>: B.Sc. (Hons.) Biological Sciences is a six/eight-semester (3/4 years) undergraduate program under the semester and CBCS system as per National Education Policy – 2020 with multiple exit/entry options for students. The biological science program at the undergraduate level has been envisioned to emphasize the interdisciplinary nature underlying the study of all the aspects of the structure and function of living organisms. </a:t>
            </a:r>
          </a:p>
          <a:p>
            <a:pPr algn="just"/>
            <a:r>
              <a:rPr lang="en-US" sz="2500" b="1" i="0" dirty="0">
                <a:solidFill>
                  <a:srgbClr val="212529"/>
                </a:solidFill>
                <a:effectLst/>
                <a:latin typeface="Times New Roman" panose="02020603050405020304" pitchFamily="18" charset="0"/>
                <a:cs typeface="Times New Roman" panose="02020603050405020304" pitchFamily="18" charset="0"/>
              </a:rPr>
              <a:t>Duration:</a:t>
            </a:r>
            <a:r>
              <a:rPr lang="en-US" sz="2500" b="0" i="0" dirty="0">
                <a:solidFill>
                  <a:srgbClr val="212529"/>
                </a:solidFill>
                <a:effectLst/>
                <a:latin typeface="Times New Roman" panose="02020603050405020304" pitchFamily="18" charset="0"/>
                <a:cs typeface="Times New Roman" panose="02020603050405020304" pitchFamily="18" charset="0"/>
              </a:rPr>
              <a:t> Three/Four Years</a:t>
            </a:r>
          </a:p>
          <a:p>
            <a:pPr algn="just"/>
            <a:r>
              <a:rPr lang="en-US" sz="2500" b="1" i="0" dirty="0">
                <a:solidFill>
                  <a:srgbClr val="212529"/>
                </a:solidFill>
                <a:effectLst/>
                <a:latin typeface="Times New Roman" panose="02020603050405020304" pitchFamily="18" charset="0"/>
                <a:cs typeface="Times New Roman" panose="02020603050405020304" pitchFamily="18" charset="0"/>
              </a:rPr>
              <a:t>Seat Intake:</a:t>
            </a:r>
            <a:r>
              <a:rPr lang="en-US" sz="2500" b="0" i="0" dirty="0">
                <a:solidFill>
                  <a:srgbClr val="212529"/>
                </a:solidFill>
                <a:effectLst/>
                <a:latin typeface="Times New Roman" panose="02020603050405020304" pitchFamily="18" charset="0"/>
                <a:cs typeface="Times New Roman" panose="02020603050405020304" pitchFamily="18" charset="0"/>
              </a:rPr>
              <a:t> 60</a:t>
            </a:r>
          </a:p>
          <a:p>
            <a:pPr algn="just"/>
            <a:r>
              <a:rPr lang="en-US" sz="2500" b="1" i="0" dirty="0">
                <a:solidFill>
                  <a:srgbClr val="212529"/>
                </a:solidFill>
                <a:effectLst/>
                <a:latin typeface="Times New Roman" panose="02020603050405020304" pitchFamily="18" charset="0"/>
                <a:cs typeface="Times New Roman" panose="02020603050405020304" pitchFamily="18" charset="0"/>
              </a:rPr>
              <a:t>Eligibility:</a:t>
            </a:r>
            <a:r>
              <a:rPr lang="en-US" sz="2500" b="0" i="0" dirty="0">
                <a:solidFill>
                  <a:srgbClr val="212529"/>
                </a:solidFill>
                <a:effectLst/>
                <a:latin typeface="Times New Roman" panose="02020603050405020304" pitchFamily="18" charset="0"/>
                <a:cs typeface="Times New Roman" panose="02020603050405020304" pitchFamily="18" charset="0"/>
              </a:rPr>
              <a:t> Certificate (passed with 40%) 11 years (5+3+3) examination conducted by the Board of Secondary and Higher Secondary Education in the Science stream or Vocational stream in the subjects notified by the University from time to time.</a:t>
            </a:r>
          </a:p>
          <a:p>
            <a:pPr algn="just"/>
            <a:r>
              <a:rPr lang="en-US" sz="2500" b="1" i="0" dirty="0">
                <a:solidFill>
                  <a:srgbClr val="212529"/>
                </a:solidFill>
                <a:effectLst/>
                <a:latin typeface="Times New Roman" panose="02020603050405020304" pitchFamily="18" charset="0"/>
                <a:cs typeface="Times New Roman" panose="02020603050405020304" pitchFamily="18" charset="0"/>
              </a:rPr>
              <a:t>Fee Structure:</a:t>
            </a:r>
            <a:r>
              <a:rPr lang="en-US" sz="2500" b="0" i="0" dirty="0">
                <a:solidFill>
                  <a:srgbClr val="212529"/>
                </a:solidFill>
                <a:effectLst/>
                <a:latin typeface="Times New Roman" panose="02020603050405020304" pitchFamily="18" charset="0"/>
                <a:cs typeface="Times New Roman" panose="02020603050405020304" pitchFamily="18" charset="0"/>
              </a:rPr>
              <a:t> Rs. 34, 200/- annually</a:t>
            </a:r>
          </a:p>
          <a:p>
            <a:pPr algn="just"/>
            <a:r>
              <a:rPr lang="en-US" sz="2500" b="1" i="0" dirty="0">
                <a:solidFill>
                  <a:srgbClr val="050038"/>
                </a:solidFill>
                <a:effectLst/>
                <a:latin typeface="Times New Roman" panose="02020603050405020304" pitchFamily="18" charset="0"/>
                <a:cs typeface="Times New Roman" panose="02020603050405020304" pitchFamily="18" charset="0"/>
              </a:rPr>
              <a:t>BSc Biological Sciences Career Options and Job Prospects</a:t>
            </a:r>
          </a:p>
          <a:p>
            <a:pPr algn="l"/>
            <a:r>
              <a:rPr lang="en-US" sz="2500" b="0" i="0" dirty="0">
                <a:solidFill>
                  <a:srgbClr val="050038"/>
                </a:solidFill>
                <a:effectLst/>
                <a:latin typeface="Times New Roman" panose="02020603050405020304" pitchFamily="18" charset="0"/>
                <a:cs typeface="Times New Roman" panose="02020603050405020304" pitchFamily="18" charset="0"/>
              </a:rPr>
              <a:t>Students with a BSc in Biological Science degree have a wide variety of career options to choose from. </a:t>
            </a:r>
            <a:r>
              <a:rPr lang="en-US" sz="2500" b="0" i="0" dirty="0">
                <a:solidFill>
                  <a:srgbClr val="717171"/>
                </a:solidFill>
                <a:effectLst/>
                <a:latin typeface="Times New Roman" panose="02020603050405020304" pitchFamily="18" charset="0"/>
                <a:cs typeface="Times New Roman" panose="02020603050405020304" pitchFamily="18" charset="0"/>
              </a:rPr>
              <a:t>After </a:t>
            </a:r>
            <a:r>
              <a:rPr lang="en-US" sz="2500" b="0" i="0" dirty="0" err="1">
                <a:solidFill>
                  <a:srgbClr val="717171"/>
                </a:solidFill>
                <a:effectLst/>
                <a:latin typeface="Times New Roman" panose="02020603050405020304" pitchFamily="18" charset="0"/>
                <a:cs typeface="Times New Roman" panose="02020603050405020304" pitchFamily="18" charset="0"/>
              </a:rPr>
              <a:t>B.Sc</a:t>
            </a:r>
            <a:r>
              <a:rPr lang="en-US" sz="2500" b="0" i="0" dirty="0">
                <a:solidFill>
                  <a:srgbClr val="717171"/>
                </a:solidFill>
                <a:effectLst/>
                <a:latin typeface="Times New Roman" panose="02020603050405020304" pitchFamily="18" charset="0"/>
                <a:cs typeface="Times New Roman" panose="02020603050405020304" pitchFamily="18" charset="0"/>
              </a:rPr>
              <a:t> in Biological Science course, a candidate can pursue higher education such as </a:t>
            </a:r>
            <a:r>
              <a:rPr lang="en-US" sz="2500" b="0" i="0" dirty="0" err="1">
                <a:solidFill>
                  <a:srgbClr val="717171"/>
                </a:solidFill>
                <a:effectLst/>
                <a:latin typeface="Times New Roman" panose="02020603050405020304" pitchFamily="18" charset="0"/>
                <a:cs typeface="Times New Roman" panose="02020603050405020304" pitchFamily="18" charset="0"/>
              </a:rPr>
              <a:t>M.Sc</a:t>
            </a:r>
            <a:r>
              <a:rPr lang="en-US" sz="2500" b="0" i="0" dirty="0">
                <a:solidFill>
                  <a:srgbClr val="717171"/>
                </a:solidFill>
                <a:effectLst/>
                <a:latin typeface="Times New Roman" panose="02020603050405020304" pitchFamily="18" charset="0"/>
                <a:cs typeface="Times New Roman" panose="02020603050405020304" pitchFamily="18" charset="0"/>
              </a:rPr>
              <a:t>/ M.Phil. They can apply for jobs in clinical research, hospitals, research organizations, Pharma Companies etc.</a:t>
            </a:r>
          </a:p>
          <a:p>
            <a:pPr algn="l"/>
            <a:r>
              <a:rPr lang="en-US" sz="2500" b="1" i="0" dirty="0">
                <a:solidFill>
                  <a:srgbClr val="717171"/>
                </a:solidFill>
                <a:effectLst/>
                <a:latin typeface="Times New Roman" panose="02020603050405020304" pitchFamily="18" charset="0"/>
                <a:cs typeface="Times New Roman" panose="02020603050405020304" pitchFamily="18" charset="0"/>
              </a:rPr>
              <a:t>Registration open at : csjmu.ac.in</a:t>
            </a:r>
          </a:p>
          <a:p>
            <a:pPr algn="l"/>
            <a:r>
              <a:rPr lang="en-US" sz="2500" b="1" i="0" dirty="0">
                <a:solidFill>
                  <a:srgbClr val="717171"/>
                </a:solidFill>
                <a:effectLst/>
                <a:latin typeface="Times New Roman" panose="02020603050405020304" pitchFamily="18" charset="0"/>
                <a:cs typeface="Times New Roman" panose="02020603050405020304" pitchFamily="18" charset="0"/>
              </a:rPr>
              <a:t>Contact for details: Dr. Neerja Srivastava</a:t>
            </a:r>
          </a:p>
          <a:p>
            <a:pPr algn="l"/>
            <a:r>
              <a:rPr lang="en-US" sz="2500" b="1" dirty="0">
                <a:solidFill>
                  <a:srgbClr val="717171"/>
                </a:solidFill>
                <a:latin typeface="Times New Roman" panose="02020603050405020304" pitchFamily="18" charset="0"/>
                <a:cs typeface="Times New Roman" panose="02020603050405020304" pitchFamily="18" charset="0"/>
              </a:rPr>
              <a:t>Mobile: 8840155643, 9415154373</a:t>
            </a:r>
          </a:p>
          <a:p>
            <a:pPr algn="l"/>
            <a:r>
              <a:rPr lang="en-US" sz="2500" b="1" i="0" dirty="0">
                <a:effectLst/>
                <a:latin typeface="Times New Roman" panose="02020603050405020304" pitchFamily="18" charset="0"/>
                <a:cs typeface="Times New Roman" panose="02020603050405020304" pitchFamily="18" charset="0"/>
              </a:rPr>
              <a:t>Email id: </a:t>
            </a:r>
            <a:r>
              <a:rPr lang="en-US" sz="2500" b="1"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neerjas70@gmail.com</a:t>
            </a:r>
            <a:r>
              <a:rPr lang="en-US" sz="2500" b="1" i="0" dirty="0">
                <a:effectLst/>
                <a:latin typeface="Times New Roman" panose="02020603050405020304" pitchFamily="18" charset="0"/>
                <a:cs typeface="Times New Roman" panose="02020603050405020304" pitchFamily="18" charset="0"/>
              </a:rPr>
              <a:t>, neerjasrivastava@csjmu.ac.in</a:t>
            </a:r>
          </a:p>
          <a:p>
            <a:br>
              <a:rPr lang="en-US" sz="1400" dirty="0"/>
            </a:br>
            <a:endParaRPr lang="en-IN" b="1" dirty="0">
              <a:latin typeface="Times New Roman" panose="02020603050405020304" pitchFamily="18" charset="0"/>
              <a:cs typeface="Times New Roman" panose="02020603050405020304" pitchFamily="18" charset="0"/>
            </a:endParaRPr>
          </a:p>
        </p:txBody>
      </p:sp>
      <p:pic>
        <p:nvPicPr>
          <p:cNvPr id="1026" name="Picture 2" descr="CSJM University, kanpur">
            <a:extLst>
              <a:ext uri="{FF2B5EF4-FFF2-40B4-BE49-F238E27FC236}">
                <a16:creationId xmlns:a16="http://schemas.microsoft.com/office/drawing/2014/main" id="{9E4A6819-99B4-5AF4-E8F5-1123E74252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84667"/>
            <a:ext cx="9144000" cy="96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90555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TotalTime>
  <Words>261</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Century Gothic</vt:lpstr>
      <vt:lpstr>Times New Roman</vt:lpstr>
      <vt:lpstr>Wingdings 3</vt:lpstr>
      <vt:lpstr>Wisp</vt:lpstr>
      <vt:lpstr>Admission Brochure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Admission Brochure</dc:title>
  <dc:creator>Neerja Srivastava</dc:creator>
  <cp:lastModifiedBy>Neerja Srivastava</cp:lastModifiedBy>
  <cp:revision>1</cp:revision>
  <dcterms:created xsi:type="dcterms:W3CDTF">2024-03-20T09:56:23Z</dcterms:created>
  <dcterms:modified xsi:type="dcterms:W3CDTF">2024-03-20T10:01:14Z</dcterms:modified>
</cp:coreProperties>
</file>